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914" r:id="rId2"/>
    <p:sldId id="920" r:id="rId3"/>
    <p:sldId id="921" r:id="rId4"/>
    <p:sldId id="922" r:id="rId5"/>
    <p:sldId id="924" r:id="rId6"/>
    <p:sldId id="925" r:id="rId7"/>
    <p:sldId id="928" r:id="rId8"/>
    <p:sldId id="929" r:id="rId9"/>
    <p:sldId id="934" r:id="rId10"/>
    <p:sldId id="889" r:id="rId11"/>
    <p:sldId id="935" r:id="rId12"/>
    <p:sldId id="936" r:id="rId13"/>
    <p:sldId id="938" r:id="rId14"/>
    <p:sldId id="939" r:id="rId15"/>
    <p:sldId id="940" r:id="rId16"/>
    <p:sldId id="942" r:id="rId17"/>
    <p:sldId id="943" r:id="rId18"/>
    <p:sldId id="944" r:id="rId19"/>
    <p:sldId id="945" r:id="rId20"/>
    <p:sldId id="1047" r:id="rId21"/>
    <p:sldId id="948" r:id="rId22"/>
    <p:sldId id="949" r:id="rId23"/>
    <p:sldId id="950" r:id="rId24"/>
    <p:sldId id="952" r:id="rId25"/>
    <p:sldId id="953" r:id="rId26"/>
    <p:sldId id="955" r:id="rId27"/>
    <p:sldId id="956" r:id="rId28"/>
    <p:sldId id="957" r:id="rId29"/>
    <p:sldId id="958" r:id="rId30"/>
    <p:sldId id="2125" r:id="rId31"/>
    <p:sldId id="2120" r:id="rId32"/>
    <p:sldId id="2121" r:id="rId33"/>
    <p:sldId id="2112" r:id="rId34"/>
    <p:sldId id="2114" r:id="rId35"/>
    <p:sldId id="2108" r:id="rId36"/>
    <p:sldId id="2109" r:id="rId37"/>
    <p:sldId id="2110" r:id="rId38"/>
    <p:sldId id="2111" r:id="rId39"/>
    <p:sldId id="2124" r:id="rId40"/>
    <p:sldId id="2116" r:id="rId41"/>
    <p:sldId id="2107" r:id="rId42"/>
    <p:sldId id="2117" r:id="rId43"/>
    <p:sldId id="2118" r:id="rId44"/>
    <p:sldId id="2119" r:id="rId45"/>
    <p:sldId id="2123" r:id="rId46"/>
    <p:sldId id="2047" r:id="rId47"/>
    <p:sldId id="2048" r:id="rId48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FF00"/>
    <a:srgbClr val="FF99FF"/>
    <a:srgbClr val="FFCCFF"/>
    <a:srgbClr val="CC00FF"/>
    <a:srgbClr val="000000"/>
    <a:srgbClr val="E7BBFF"/>
    <a:srgbClr val="F6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8054" autoAdjust="0"/>
  </p:normalViewPr>
  <p:slideViewPr>
    <p:cSldViewPr>
      <p:cViewPr>
        <p:scale>
          <a:sx n="50" d="100"/>
          <a:sy n="50" d="100"/>
        </p:scale>
        <p:origin x="1560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-1104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6EC0DCAB-A5C4-43F8-BF7C-FA1730EAF1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F761EB52-D318-4566-9AC5-5FD49F92EA9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5A6765DD-53E3-4787-BC87-08ADFE6BF6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99E1256F-8F61-417E-B25F-26BA5FF04A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1A1E40-D828-409B-A725-FA03583BAB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165A58CA-DC65-4858-90E6-2B1701AE30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95923610-E38A-4EF4-AC48-1961269636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2C99439F-0E1A-40C1-B2AE-DF407D8F7F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81C448DD-3ABD-4FD8-882B-C14A741F31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11B6C412-26CC-482D-BE54-134CAC4A8B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A88E360A-8676-49A2-9EC1-5478E6585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9B8A8-0E43-445D-BA04-0C0097268DA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>
            <a:extLst>
              <a:ext uri="{FF2B5EF4-FFF2-40B4-BE49-F238E27FC236}">
                <a16:creationId xmlns:a16="http://schemas.microsoft.com/office/drawing/2014/main" id="{BACAFF80-DF8D-45A3-B2F2-B855047CC8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>
            <a:extLst>
              <a:ext uri="{FF2B5EF4-FFF2-40B4-BE49-F238E27FC236}">
                <a16:creationId xmlns:a16="http://schemas.microsoft.com/office/drawing/2014/main" id="{84A236D6-93EB-41CD-8328-42F69C43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44036" name="投影片編號版面配置區 3">
            <a:extLst>
              <a:ext uri="{FF2B5EF4-FFF2-40B4-BE49-F238E27FC236}">
                <a16:creationId xmlns:a16="http://schemas.microsoft.com/office/drawing/2014/main" id="{F27E36BC-79F6-4AD8-847B-DCC97476A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AAB08849-E872-4478-86DE-ACD76749E28A}" type="slidenum">
              <a:rPr lang="en-US" altLang="zh-TW"/>
              <a:pPr eaLnBrk="1" hangingPunct="1">
                <a:spcBef>
                  <a:spcPct val="0"/>
                </a:spcBef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29BE4A0-5CC0-4B24-A256-60FF15A627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ABBB1FB-F6DC-4536-A967-3E614B3D66BA}" type="slidenum">
              <a:rPr lang="en-US" altLang="zh-TW"/>
              <a:pPr eaLnBrk="1" hangingPunct="1">
                <a:spcBef>
                  <a:spcPct val="0"/>
                </a:spcBef>
              </a:pPr>
              <a:t>9</a:t>
            </a:fld>
            <a:endParaRPr lang="en-US" altLang="zh-TW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E0EA64D-D959-4110-A58A-E04F779A4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F900D51-4D6E-4AFF-A2D5-3B4A6ADD1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圖像版面配置區 1">
            <a:extLst>
              <a:ext uri="{FF2B5EF4-FFF2-40B4-BE49-F238E27FC236}">
                <a16:creationId xmlns:a16="http://schemas.microsoft.com/office/drawing/2014/main" id="{BACAFF80-DF8D-45A3-B2F2-B855047CC8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備忘稿版面配置區 2">
            <a:extLst>
              <a:ext uri="{FF2B5EF4-FFF2-40B4-BE49-F238E27FC236}">
                <a16:creationId xmlns:a16="http://schemas.microsoft.com/office/drawing/2014/main" id="{84A236D6-93EB-41CD-8328-42F69C431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>
              <a:latin typeface="Arial" panose="020B0604020202020204" pitchFamily="34" charset="0"/>
            </a:endParaRPr>
          </a:p>
        </p:txBody>
      </p:sp>
      <p:sp>
        <p:nvSpPr>
          <p:cNvPr id="44036" name="投影片編號版面配置區 3">
            <a:extLst>
              <a:ext uri="{FF2B5EF4-FFF2-40B4-BE49-F238E27FC236}">
                <a16:creationId xmlns:a16="http://schemas.microsoft.com/office/drawing/2014/main" id="{F27E36BC-79F6-4AD8-847B-DCC97476A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B08849-E872-4478-86DE-ACD76749E28A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68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82A32B-61F4-40E4-AEFE-20424101B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D0D699-60A2-41FF-8F97-7C49370B5A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3EE088-B8CD-47C0-B523-7CC217B09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B2326-4066-474B-B857-37E567D5BD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4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44910D-C1FC-4EAA-B392-152C116F1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BD5B88-2EC5-410B-B075-6A0E13C308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155D8-896D-45C9-8F82-186BBE3D1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0F605-3AE6-405A-913D-035E36D91F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190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22F934-825C-46F3-92EB-69EFD4952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060ED3-AE67-4576-94B9-B7D0958FD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B08E3A-44C1-4440-A330-590B481D3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493DF-0FCE-474C-9EBF-EE9EF6B150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20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ED97E5-3228-422F-99DC-909128527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E26E47-2938-4564-BCAE-850E8DD2D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CD1C99-7219-4630-9B04-B643E6BE55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3D20F-8EA8-4527-84FB-5DFB145923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394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C7C67A-E3D8-4A09-A2DF-4081551E3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695DED-2ABA-449B-B5D2-A36D99251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A14F65-BE82-4E98-886B-1E7F2CB72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9BECE-9E82-4611-905F-8BEF6D1ED6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502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0A44AE-8C03-43AF-8ADB-882F2CB098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7BCC20-C56A-4CDD-8045-ACC5EF2C0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A01351-0071-42A7-AAC9-7C65CB07B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DA7FF-700B-4773-979F-ADA65DE3B0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197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CDCDEC-6CEA-4F73-9D5F-70C3424542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95C6BC-6890-49DF-A2BC-7F2AA2711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83240A-3C1F-4FBD-93D4-11F3DFDA4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EE26B-1773-45FB-A0EE-1FC9FC0949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701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CEC79A-2443-4D20-9F43-2359118F1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31CA8E-C823-4B4F-8EC5-8C483BA7D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29E0DC-7B40-4533-8FDD-CAC5E96CC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BA206-54DB-4ED0-920B-3B29058420B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233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670CAB-4800-4077-A2BD-514775528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225C64-6AC4-47F0-8358-846DE1886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0DC473-F647-42A9-83A4-BF898C301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76C22-8B60-4809-ADC3-96EEB188E0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08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50106F-5D86-461D-AAEB-EBA09A4C2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CAE83-287E-42E5-8649-4E15715F5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0ED3B1-1AC0-4410-83B6-E9D493711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AF14F-0778-4CB7-981D-8D6281E7D7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15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294550-7CBA-4F69-9AA1-8107075EA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04BBC-069A-41F7-8610-7701BCA92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0A9EB-0D1C-4CA5-A694-6F4C503C0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3C168-87C9-4A8C-8964-F5E3CF030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89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E5E5FF-7755-45A1-8B37-F0ACA1EB8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89C684-FD70-4A95-AB09-D8333A1BF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70E6D6-5E2B-43A4-8304-B5C60EB6E4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2683B4-7640-4A14-9FA0-803048CF51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E45C3A-D439-43C7-971A-5129B3A4D1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767164-9AC1-420E-BBC4-DA86ABDBF19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78B838-9E90-490B-A0A2-D8B91FBAF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救主受難紀念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0"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zh-TW" altLang="en-US" sz="4800" spc="600" dirty="0">
                <a:solidFill>
                  <a:srgbClr val="FFFF00"/>
                </a:solidFill>
                <a:ea typeface="華康儷中黑" pitchFamily="49" charset="-120"/>
              </a:rPr>
              <a:t>受難禮儀</a:t>
            </a:r>
            <a:endParaRPr lang="zh-TW" altLang="en-US" sz="4800" spc="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8800" spc="1300" dirty="0">
                <a:solidFill>
                  <a:srgbClr val="00FF00"/>
                </a:solidFill>
                <a:ea typeface="華康儷中黑" pitchFamily="49" charset="-120"/>
              </a:rPr>
              <a:t>耶穌的眼淚</a:t>
            </a:r>
            <a:endParaRPr lang="en-US" altLang="zh-TW" sz="8800" spc="1300" dirty="0">
              <a:solidFill>
                <a:srgbClr val="00FF00"/>
              </a:solidFill>
              <a:ea typeface="華康儷中黑" pitchFamily="49" charset="-120"/>
            </a:endParaRPr>
          </a:p>
          <a:p>
            <a:pPr marL="0" indent="0" algn="ctr" eaLnBrk="1" hangingPunct="1">
              <a:spcBef>
                <a:spcPts val="1800"/>
              </a:spcBef>
              <a:spcAft>
                <a:spcPts val="3600"/>
              </a:spcAft>
              <a:buFontTx/>
              <a:buNone/>
              <a:defRPr/>
            </a:pPr>
            <a:r>
              <a:rPr lang="en-US" altLang="zh-TW" sz="4400" spc="-150" dirty="0">
                <a:solidFill>
                  <a:schemeClr val="bg1"/>
                </a:solidFill>
                <a:ea typeface="華康儷中黑" pitchFamily="49" charset="-120"/>
              </a:rPr>
              <a:t>——</a:t>
            </a:r>
            <a:r>
              <a:rPr lang="zh-TW" altLang="en-US" sz="4400" spc="300" dirty="0">
                <a:solidFill>
                  <a:schemeClr val="bg1"/>
                </a:solidFill>
                <a:ea typeface="華康儷中黑" pitchFamily="49" charset="-120"/>
              </a:rPr>
              <a:t>為誰而流</a:t>
            </a:r>
            <a:r>
              <a:rPr lang="en-US" altLang="zh-TW" sz="4400" spc="300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r>
              <a:rPr lang="en-US" altLang="zh-TW" sz="4400" spc="-150" dirty="0">
                <a:solidFill>
                  <a:schemeClr val="bg1"/>
                </a:solidFill>
                <a:ea typeface="華康儷中黑" pitchFamily="49" charset="-120"/>
              </a:rPr>
              <a:t>——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3366CFB-ABCB-499E-A4C0-48A248262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81337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他們答覆說：「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納匝肋人耶穌。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」他向他們說：「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我就是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」。出賣他的猶達斯也同他們站在一起。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耶穌一對他們說了「我就是」，他們便倒退跌在地上。於是他又問他們說：「你們找誰？」他們說：「納匝肋人耶穌。」耶穌答覆說：「我已給你們說了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我就是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；你們既然找我，就讓這些人去罷！」這是為應驗他先前所說的話：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98D80210-E261-4C28-B69A-F1D127972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E5069E8A-9C76-497C-A88B-729179AF6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28471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2/21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1B13284-3351-4506-9262-DDFEE38F3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「你賜給我的人，其中我沒有喪失一個。」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西滿伯多祿有一把劍，就拔出來，向大司祭的一個僕人砍去，削下了他的右耳；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那僕人名叫瑪耳曷。耶穌就對伯多祿說：「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把劍收入鞘內！父賜給我的杯，我豈能不喝嗎？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」於是兵隊、千夫長和猶太人的差役拘捕了耶穌，把他綑起來，先解送到亞納斯那裏，亞納斯是那一年當大司祭的蓋法的岳父。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2955C01A-EFD5-477D-B02E-2A6D3651B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CA3A6226-FF0E-4C88-9E1C-7D109A54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4172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3/21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7E793C0-FB1F-401F-BF1A-529893157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就是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這個蓋法曾給猶太人出過主意：叫一個人替百姓死，是有利的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時，西滿伯多祿同另一個門徒跟着耶穌；那門徒是大司祭所認識的，便同耶穌一起進了大司祭的庭院，那時，西滿伯多祿同另一個門徒跟着耶穌；那門徒是大司祭所認識的，便同耶穌一起進了大司祭的庭院，伯多祿卻站在門外；大司祭認識的那個門徒遂出來，對看門的侍女說了一聲，就領伯多祿進去。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61DDD3F1-7EFE-4DB9-AFD7-ABB6A08DD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D03111D2-1FED-402B-96C0-FB8D01E46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7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4/21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E895CAA-866B-4D63-A301-A822366DD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1608"/>
            <a:ext cx="9144000" cy="6776392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那看門的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侍女對伯多祿說：「你不也是這人的一個門徒嗎？」他說：「我不是。」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那時，僕人和差役，因為天冷就生了炭火，站着烤火取煖；伯多祿也同他們站在一起，烤火取煖。</a:t>
            </a: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大司祭就有關他的門徒和他的教義審問耶穌。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耶穌答覆他說：「我向來公開地對世人講話，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我常常在會堂和聖殿內，即眾猶太人所聚集的地方施教，</a:t>
            </a: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在暗地裏我並沒有講過什麼。</a:t>
            </a:r>
            <a:endParaRPr lang="zh-TW" altLang="en-US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3800F7B8-BA6F-417C-9209-C2DC2174D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E317C94-F6A4-4248-8603-3E0A5A7F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475" y="6379517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5/21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0415E95-3EEA-4AFE-B35F-BE2576FD0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ct val="50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你為什麼問我？你問那些聽過我的人，我給他們講了什麼；他們知道我所說的。」他剛說完這話，侍立在旁的一個差役，就給了耶穌一個耳光，說：「你就這樣答覆大司祭嗎？」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耶穌答覆他說：「我若說得不對，你指證那裏不對；若對，你為什麼打我？」</a:t>
            </a:r>
            <a:endParaRPr lang="en-US" altLang="zh-TW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50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亞納斯遂把被捆的耶穌，解送到大司祭蓋法那裏去。西滿伯多祿仍站着烤火取煖，於是有人向他說：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5B82BD97-F713-45D6-8289-AD4AB68CE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4E1AC06-F636-40FD-A6CA-ADDDF5ECF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7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6/21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B49CFF8-E355-4418-AAE8-BD7C353DF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「你不也是他門徒中的一個嗎？」伯多祿否認說：「我不是。」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有大司祭的一個僕役，是伯多祿削下耳朵的那人的親戚，對他說：「我不是在山園中看見你同他在一起嗎？」伯多祿又否認了，立時雞就叫了。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然後他們從蓋法那裏把耶穌解往總督府，那時是清晨；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他們自己卻沒有進入總督府，怕受了沾污，而不能吃逾越節的羔羊。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67A0CD7-374A-4F9D-BEDD-73A5B7A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4E778EF3-1387-4156-8AC4-20DCD0E08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5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7/21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7B29335-1CD8-45F7-8B9A-D21780648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262"/>
            <a:ext cx="9144000" cy="6789737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因此，比拉多出來，到外面向他們說：「你們對這人提出什麼控告？」他們回答說：「如果這人不是作惡的，我們便不會把他交給你。」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比拉多便對他們說：「你們自己把他帶去，按照你們的法律審判他罷！」猶太人回答說：「我們是不許處死任何人的！」這是為應驗耶穌論及自己將怎樣死去而說過的話。比拉多於是又進了總督府，叫了耶穌來，對他說：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7BC379F2-BA7C-4CAA-A464-E338975CD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4EF401AA-A1AA-488F-AD3D-311116C2A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937" y="639286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8/21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1C5070-4729-4EFE-ABF5-655BE0C4A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「你是猶太人的君王嗎？」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耶穌答覆說：「這話是你由自己說的，或是別人論我而對你說的？」比拉多答說：「莫非我是個猶太人？你的民族和司祭長把你交付給我，你作了什麼？」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耶穌回答說：「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我的國不屬於這世界；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假使我的國屬於這世界，我的臣民早已反抗了，使我不至於被交給猶太人；但是，我的國不是這世界的。」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於是比拉多對他說：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C2CF1D05-6104-4646-86AF-CDC84DF8B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C267B35-3B1C-48B6-90D9-B49E48845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9/21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580D152-99A6-40EF-9256-4E2DABF23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 hangingPunct="1">
              <a:spcBef>
                <a:spcPct val="10000"/>
              </a:spcBef>
              <a:spcAft>
                <a:spcPct val="3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「那麼，你就是君王了？」耶穌回答說：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你說的是，我是君王。我為此而生，我也為此而來到世界上，為給真理作證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凡屬於真理的，必聽從我的聲音。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 hangingPunct="1">
              <a:spcBef>
                <a:spcPct val="10000"/>
              </a:spcBef>
              <a:spcAft>
                <a:spcPct val="3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比拉多遂說：「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什麼是真理？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」說了這話，再出去到猶太人那裏，向他們說：「我在這人身上查不出什麼罪狀來。你們有個慣例：在逾越節我該給你們釋放一人；那麼，你們願意我給你們釋放猶太人的君王嗎？」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E83A1F80-D40A-4A6F-88E3-1C25CA495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0868B38E-9C0E-4AF1-AFC0-9C014BE2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10/21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43C758F-7A7C-4588-9A8F-EA562DE27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  <a:noFill/>
        </p:spPr>
        <p:txBody>
          <a:bodyPr/>
          <a:lstStyle/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他們就大聲喊說：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「不要這人，而要巴辣巴！」巴辣巴原是個強盜。</a:t>
            </a:r>
            <a:endParaRPr lang="en-US" altLang="zh-TW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那時，比拉多命人把耶穌帶去鞭打了。然後兵士們用荊棘編了個茨冠，放在他頭上，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給他披上一件紫紅袍，來到他跟前說：「猶太人的君王，萬歲！」並給他耳光。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比拉多又出去到外面，向他們說：「看，我給你們領出他來，為叫你們知道我在他身上查不出什麼罪狀。」</a:t>
            </a: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zh-TW" altLang="en-US" sz="4000" i="1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BAF82437-E362-4114-8CF6-5CAD9EF58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D672231A-F366-4647-B8EE-67FE217B8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344" y="639286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11/21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410A4F9-A2A4-4D7E-9642-463302154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392"/>
            <a:ext cx="9144000" cy="6648648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52:13-53:12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請看，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我的僕人必要成功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，必要受尊榮，必要被舉揚，且極受崇敬。就如許多人對他不勝驚愕，</a:t>
            </a:r>
            <a:r>
              <a:rPr lang="zh-TW" altLang="en-US" sz="40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因為他的容貌，損傷得已不像人，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他的形狀，已不像人子；同樣，眾民族也都要對他不勝驚異，眾君王在他面前，都要閉口無言，因為，他們看見了從未向他們講述過的事，聽見了從未聽說過的事。有誰會相信我們的報導呢？上主的手臂，又向誰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810251EA-11E1-434A-B5B4-773A53D31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376" y="638132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>
                <a:solidFill>
                  <a:schemeClr val="bg1"/>
                </a:solidFill>
              </a:rPr>
              <a:t>1/5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290A13BC-A6DC-4058-A9FE-8DDDEA567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9796"/>
            <a:ext cx="9144000" cy="6778203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於是耶穌帶着茨冠，披着紫紅袍出來了；比拉多就對他們說：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看，這個人！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司祭長和差役們一看見耶穌，就喊說：「釘在十字架上！釘他在十字架上！」比拉多對他們說：「你們把他帶去，釘在十字架上罷！我在他身上查不出什麼罪狀。」猶太人答覆他說：「我們有法律，按法律他應該死，因為他自充為天主子。」比拉多聽了這話，越發害怕，遂又進了總督府，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E10AFBB0-2871-435B-96C1-63C1B0B3E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381328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12/21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A487FBC-ED6F-4481-83AE-EC5C04ED0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262"/>
            <a:ext cx="9144000" cy="6789737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對耶穌說：「你到底是那裏的？」耶穌卻沒有回答他。於是比拉多對他說：「你對我也不說話嗎？你不知道我有權柄釋放你，也有權柄釘你在十字架上嗎？」耶穌答說：「若不是由上賜給你，你對我什麼權柄也沒有；為此，把我交付給你的人，負罪更大。」從此，比拉多設法要釋放耶穌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猶太人卻喊說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「你如果釋放這人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你就不是凱撒的朋友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因為凡自充為王的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就是背叛凱撒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ct val="0"/>
              </a:spcBef>
              <a:spcAft>
                <a:spcPct val="2000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13997BB6-7E02-4A3C-9831-9822ACCF2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B283278-3313-4937-BA83-843E2BE2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9286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13/21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28D8CF-EC0E-43AF-A4D7-CB6B83C68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262"/>
            <a:ext cx="9144000" cy="6789737"/>
          </a:xfrm>
          <a:noFill/>
        </p:spPr>
        <p:txBody>
          <a:bodyPr/>
          <a:lstStyle/>
          <a:p>
            <a:pPr marL="0" indent="0" algn="just" eaLnBrk="1" hangingPunct="1">
              <a:lnSpc>
                <a:spcPts val="46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比拉多一聽這話，就把耶穌領出來，到了一個名叫「石舖地」──希伯來話叫「加巴達」的地方，坐在審判座位上。時值逾越節的預備日，約莫第六時辰，比拉多對猶太人說：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「看，你們的君王！」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他們就喊叫說：「除掉，除掉，釘他在十字架上！」比拉多對他們說：「要我把你們的君王釘在十字架上嗎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」司祭長答說：「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除了凱撒，我們沒有君王。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」於是比拉多把耶穌交給他們去釘死。他們就把耶穌帶去了。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28085765-DA5A-4518-A00A-8624D30E4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5B8CEA51-873D-4F6D-8E03-5BF48C32E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475" y="639286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14/21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BF8DFDC-0230-402A-AC6E-4602A30E3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自己背着十字架出來，到了一個名叫「髑髏」的地方，希伯來話叫「哥耳哥達」，他們就在那裏把他釘在十字架上，同他一起另有兩個人：一個在這邊，一個在那邊，耶穌在中間。比拉多寫了個牌子，放在十字架上端，寫的是：「納匝肋人耶穌，猶太人的君王。」這牌子有許多猶太人唸了，因為耶穌被釘在十字架上的地方離城很近，字是用希伯來、羅馬和希臘文寫的。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66685D05-BA85-4639-9E95-FAFA80A2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A1C1C4F5-CDFC-4641-B757-7FAA274B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15/21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6FD3EFF-7818-426D-891F-514D75F6C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774656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於是猶太人的司祭長就對比拉多說：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「不要寫猶太人的君王，該寫他自己說：我是猶太人的君王。」比拉多答覆說：「我寫了，就寫了。」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兵士將耶穌釘在十字架上後，拿了他的衣服，分成四分，每人一分；又拿了長衣，因那長衣是無縫的，由上到下渾然織成，所以他們彼此說：「我們不要把它撕開，我們擲骰，看是誰的。」這就應驗了經上的話：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72B8B5E-813D-4797-9149-CCE3A6217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85E4620E-CF83-4743-9A1A-0D29FF047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377781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16/21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D172C73-8D25-4EA8-BF0C-E6AF05C3C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9394"/>
            <a:ext cx="9144000" cy="6698605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「他們瓜分了我的衣服，為我的長衣，他們拈鬮。」士兵果然這樣作了。在耶穌的十字架傍，站着他的母親和他母親的姊妹，還有克羅帕的妻子瑪利亞和瑪利亞瑪達肋納。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耶穌看見母親，又看見他所愛的門徒站在旁邊，就對母親說：「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女人，看，你的兒子！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」然後，又對那門徒說：「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看，你的母親！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」就從那時起，那門徒把她接到自己家裏。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74BD7728-17FC-4A17-918A-BDB1C7B4F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819F11B9-8654-4689-99C7-0CAE5EE46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30173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17/21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E347E84-9B33-4912-88AE-83D9FD841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8430"/>
            <a:ext cx="9144000" cy="6709569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此後，耶穌因知道一切事都完成了，為應驗經上的話，遂說：「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我渴。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有一個盛滿了醋的器皿放在那裏，有人便將海綿浸滿了醋，綁在長槍上，送到他的口邊。耶穌一嚐了那醋，便說：「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完成了。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」就低下頭，交付了靈魂。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猶太人因那日子是預備日，免得安息日內──那安息日原是個大節日──屍首留在十字架上，就來請求比拉多打斷他們的腿，把他們拿去。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2A8AA81D-000C-4B1D-8F4E-5FB8550FA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C6F265F6-E952-425C-9119-C42EC5A3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632" y="631269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18/21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276AA8B-95C8-4073-86DA-73C4D2A68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8430"/>
            <a:ext cx="9144000" cy="6709569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兵士遂前來，把第一個人的，並與耶穌同釘在十字架上的第二個人的腿打斷了。可是，及至來到耶穌跟前，看見他已經死了，就沒有打斷他的腿；但是，有一個士兵用槍剌透了他的肋膀，立時流出了血和水。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那看見這事的人就作證，而他的見證是真實的；並且「那位」知道他所說的是真實的，為叫你們也相信。</a:t>
            </a: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882348B-0BD8-4986-8C1F-1233521B9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51AE38B6-4DA8-42B2-926D-28F1BD7FD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312694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19/21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0B5FF3A-3F27-4A87-8ED9-63D65F758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4308"/>
            <a:ext cx="9144000" cy="6763692"/>
          </a:xfrm>
          <a:noFill/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這些事發生，正應驗了經上的話說：「不可將他的骨頭打斷。」經上另有一句說：「他們要瞻望他們所剌透的。」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些事以後，阿黎瑪特雅人若瑟──他因怕猶太人，暗中作了耶穌的門徒──來求比拉多，為領取耶穌的遺體；比拉多允許了。於是他來把耶穌的遺體領去了。那以前夜間來見耶穌的尼苛德摩也來了，帶着沒藥及沉香調和的香料，約有一百斤。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71D17BA1-1245-4E9F-9043-558BF9952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4052777D-3D9C-4421-A068-BFB0E3CB2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524" y="6366817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20/21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6B3F98D-CFAD-4736-A0ED-FD4C71FA0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他們取下了耶穌的遺體，照猶太人埋葬的習俗，用殮布和香料把他裹好。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在耶穌被釘在十字架上的地方，有一個園子，在那園子裏有一座新墳墓，裏面還沒有安葬過人。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只因是猶太人的預備日，墳墓又近，就在那裏安葬了耶穌。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上主的話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A9002EB9-5767-48CD-BCCA-C04DBD798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chemeClr val="bg1"/>
              </a:solidFill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DEF34FB-A6DF-44C2-BBBE-B55750DB6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0" y="619442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21/21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D53297-47A1-44CE-A029-EDD1EA32E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9960"/>
            <a:ext cx="9144000" cy="6748040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顯示了呢？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他在上主前，生長如嫩芽，又像出自乾地中的根苗；他沒有俊美，也沒有華麗，可使我們瞻仰；他沒有儀容，可使我們戀慕。</a:t>
            </a:r>
            <a:r>
              <a:rPr lang="zh-TW" altLang="en-US" sz="44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他受盡了侮辱，被人遺棄；他真是個苦命人，熟悉病苦；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他好像一個人們掩面不顧的人；他受盡了侮辱，因而我們也視他如無物。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然而，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他所背負的，是我們的疾苦；擔負的，是我們的疼痛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；我們還以為他受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703EC4C7-3A8B-4B4E-850C-BCE71EEB6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68" y="638132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2/5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78B838-9E90-490B-A0A2-D8B91FBAF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救主受難紀念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0" algn="ctr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30000"/>
              </a:spcAft>
              <a:buFontTx/>
              <a:buNone/>
              <a:defRPr/>
            </a:pPr>
            <a:r>
              <a:rPr lang="zh-TW" altLang="en-US" sz="4800" spc="600" dirty="0">
                <a:solidFill>
                  <a:srgbClr val="FFFF00"/>
                </a:solidFill>
                <a:ea typeface="華康儷中黑" pitchFamily="49" charset="-120"/>
              </a:rPr>
              <a:t>受難禮儀</a:t>
            </a:r>
            <a:endParaRPr lang="zh-TW" altLang="en-US" sz="4800" spc="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marL="0" indent="0" algn="ctr" eaLnBrk="1" hangingPunct="1">
              <a:spcBef>
                <a:spcPts val="24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8800" spc="1300" dirty="0">
                <a:solidFill>
                  <a:srgbClr val="00FF00"/>
                </a:solidFill>
                <a:ea typeface="華康儷中黑" pitchFamily="49" charset="-120"/>
              </a:rPr>
              <a:t>耶穌的眼淚</a:t>
            </a:r>
            <a:endParaRPr lang="en-US" altLang="zh-TW" sz="8800" spc="1300" dirty="0">
              <a:solidFill>
                <a:srgbClr val="00FF00"/>
              </a:solidFill>
              <a:ea typeface="華康儷中黑" pitchFamily="49" charset="-120"/>
            </a:endParaRPr>
          </a:p>
          <a:p>
            <a:pPr marL="0" indent="0" algn="ctr" eaLnBrk="1" hangingPunct="1">
              <a:spcBef>
                <a:spcPts val="1800"/>
              </a:spcBef>
              <a:spcAft>
                <a:spcPts val="3600"/>
              </a:spcAft>
              <a:buFontTx/>
              <a:buNone/>
              <a:defRPr/>
            </a:pPr>
            <a:r>
              <a:rPr lang="en-US" altLang="zh-TW" sz="4400" spc="-150" dirty="0">
                <a:solidFill>
                  <a:schemeClr val="bg1"/>
                </a:solidFill>
                <a:ea typeface="華康儷中黑" pitchFamily="49" charset="-120"/>
              </a:rPr>
              <a:t>——</a:t>
            </a:r>
            <a:r>
              <a:rPr lang="zh-TW" altLang="en-US" sz="4400" spc="300" dirty="0">
                <a:solidFill>
                  <a:schemeClr val="bg1"/>
                </a:solidFill>
                <a:ea typeface="華康儷中黑" pitchFamily="49" charset="-120"/>
              </a:rPr>
              <a:t>為誰而流</a:t>
            </a:r>
            <a:r>
              <a:rPr lang="en-US" altLang="zh-TW" sz="4400" spc="300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r>
              <a:rPr lang="en-US" altLang="zh-TW" sz="4400" spc="-150" dirty="0">
                <a:solidFill>
                  <a:schemeClr val="bg1"/>
                </a:solidFill>
                <a:ea typeface="華康儷中黑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105860118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" y="116632"/>
            <a:ext cx="9112356" cy="6718852"/>
          </a:xfrm>
        </p:spPr>
        <p:txBody>
          <a:bodyPr/>
          <a:lstStyle/>
          <a:p>
            <a:pPr marL="57785" indent="-269875" algn="just">
              <a:lnSpc>
                <a:spcPts val="3700"/>
              </a:lnSpc>
            </a:pPr>
            <a:r>
              <a:rPr lang="en-US" altLang="zh-CN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 </a:t>
            </a:r>
            <a:r>
              <a:rPr lang="zh-CN" altLang="zh-TW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死氣節者</a:t>
            </a:r>
            <a:r>
              <a:rPr lang="en-US" altLang="zh-CN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乃當</a:t>
            </a:r>
            <a:r>
              <a:rPr lang="zh-CN" altLang="zh-TW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絕無可奈何之時</a:t>
            </a:r>
            <a:r>
              <a:rPr lang="en-US" altLang="zh-CN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而人所</a:t>
            </a:r>
            <a:r>
              <a:rPr lang="zh-CN" altLang="zh-TW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唯一可以奈何之道</a:t>
            </a:r>
            <a:r>
              <a:rPr lang="en-US" altLang="zh-CN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en-US" altLang="zh-CN" sz="200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 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死氣節者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以身殉道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非消極的離開人間世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乃以身</a:t>
            </a:r>
            <a:r>
              <a:rPr lang="zh-CN" altLang="zh-TW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隨道之往以俱往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抱道</a:t>
            </a:r>
            <a:r>
              <a:rPr lang="zh-CN" altLang="zh-TW" spc="60" dirty="0"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而入</a:t>
            </a:r>
            <a:r>
              <a:rPr lang="zh-TW" altLang="en-US" spc="60" dirty="0"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於</a:t>
            </a:r>
            <a:r>
              <a:rPr lang="zh-CN" altLang="zh-TW" spc="60" dirty="0"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永</a:t>
            </a:r>
            <a:r>
              <a:rPr lang="zh-TW" altLang="en-US" spc="6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恆</a:t>
            </a:r>
            <a:r>
              <a:rPr lang="zh-CN" altLang="zh-TW" spc="60" dirty="0"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世界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之謂也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夫人當死氣節之際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其心中一念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唯是所以不負平生之志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匪特可不念及其當留名後世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抑且可不念及其死之是否有益</a:t>
            </a:r>
            <a:r>
              <a:rPr lang="zh-TW" altLang="en-US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於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後世</a:t>
            </a:r>
            <a:r>
              <a:rPr lang="en-US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en-US" altLang="zh-TW" sz="20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中國古人所以能有氣節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皆由</a:t>
            </a:r>
            <a:r>
              <a:rPr lang="zh-TW" altLang="en-US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於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過去之</a:t>
            </a:r>
            <a:r>
              <a:rPr lang="zh-CN" altLang="zh-TW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文化生活上</a:t>
            </a:r>
            <a:r>
              <a:rPr lang="en-US" altLang="zh-CN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志願上之陶養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當其死氣節之時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明見天地之變色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日月之無光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知一切皆已無可挽回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因而其對未來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可全無所希望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或企慕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en-US" altLang="zh-CN" sz="20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 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其死也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以酬國家文化之恩澤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而無愧</a:t>
            </a:r>
            <a:r>
              <a:rPr lang="zh-TW" altLang="en-US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於</a:t>
            </a:r>
            <a:r>
              <a:rPr lang="zh-CN" altLang="zh-TW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讀聖賢書</a:t>
            </a:r>
            <a:r>
              <a:rPr lang="en-US" altLang="zh-CN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所學何事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之問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en-US" altLang="zh-CN" sz="20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 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故其全部精神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皆所以求</a:t>
            </a:r>
            <a:r>
              <a:rPr lang="zh-CN" altLang="zh-TW" spc="60" dirty="0">
                <a:solidFill>
                  <a:srgbClr val="FF0000"/>
                </a:solidFill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自慊而自足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;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專誠所注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唯是</a:t>
            </a:r>
            <a:r>
              <a:rPr lang="zh-CN" altLang="zh-TW" spc="6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不負平生之志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en-US" altLang="zh-CN" sz="20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 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此中國氣節之士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所以貞人道</a:t>
            </a:r>
            <a:r>
              <a:rPr lang="zh-TW" altLang="en-US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於於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永</a:t>
            </a:r>
            <a:r>
              <a:rPr lang="zh-TW" altLang="en-US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恆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,</a:t>
            </a:r>
            <a:r>
              <a:rPr lang="zh-CN" altLang="zh-TW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嗚呼至矣</a:t>
            </a:r>
            <a:r>
              <a:rPr lang="en-US" altLang="zh-CN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!</a:t>
            </a:r>
          </a:p>
          <a:p>
            <a:pPr marL="57785" indent="-269875" algn="just">
              <a:lnSpc>
                <a:spcPts val="3500"/>
              </a:lnSpc>
              <a:spcBef>
                <a:spcPts val="0"/>
              </a:spcBef>
            </a:pPr>
            <a:r>
              <a:rPr lang="en-US" altLang="zh-CN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            (</a:t>
            </a:r>
            <a:r>
              <a:rPr lang="zh-TW" altLang="en-US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徐錦堯</a:t>
            </a:r>
            <a:r>
              <a:rPr lang="en-US" altLang="zh-TW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《</a:t>
            </a:r>
            <a:r>
              <a:rPr lang="zh-TW" altLang="en-US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正視人生的信仰</a:t>
            </a:r>
            <a:r>
              <a:rPr lang="en-US" altLang="zh-TW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》:</a:t>
            </a:r>
            <a:r>
              <a:rPr lang="zh-CN" altLang="zh-TW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唐君毅</a:t>
            </a:r>
            <a:r>
              <a:rPr lang="en-US" altLang="zh-CN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.</a:t>
            </a:r>
            <a:r>
              <a:rPr lang="zh-CN" altLang="zh-TW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中國文化之精神價值</a:t>
            </a:r>
            <a:r>
              <a:rPr lang="en-US" altLang="zh-CN" sz="2400" spc="60" dirty="0">
                <a:effectLst/>
                <a:latin typeface="華康儷中黑(P)" panose="020B0500000000000000" pitchFamily="34" charset="-120"/>
                <a:ea typeface="華康儷中黑(P)" panose="020B0500000000000000" pitchFamily="34" charset="-120"/>
                <a:cs typeface="Arial" panose="020B0604020202020204" pitchFamily="34" charset="0"/>
              </a:rPr>
              <a:t>)</a:t>
            </a:r>
            <a:endParaRPr lang="zh-TW" altLang="en-US" sz="24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0082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ea typeface="華康儷中黑(P)" panose="020B0500000000000000" pitchFamily="34" charset="-120"/>
              </a:rPr>
              <a:t>耶穌死了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好像一敗塗地</a:t>
            </a:r>
            <a:r>
              <a:rPr lang="en-US" altLang="zh-TW" sz="4200" dirty="0">
                <a:ea typeface="華康儷中黑(P)" panose="020B0500000000000000" pitchFamily="34" charset="-120"/>
              </a:rPr>
              <a:t>;</a:t>
            </a:r>
            <a:r>
              <a:rPr lang="zh-TW" altLang="en-US" sz="4200" dirty="0">
                <a:ea typeface="華康儷中黑(P)" panose="020B0500000000000000" pitchFamily="34" charset="-120"/>
              </a:rPr>
              <a:t>連他的復活也變成了羅生門</a:t>
            </a:r>
            <a:r>
              <a:rPr lang="en-US" altLang="zh-TW" sz="2800" dirty="0">
                <a:ea typeface="華康儷中黑(P)" panose="020B0500000000000000" pitchFamily="34" charset="-120"/>
              </a:rPr>
              <a:t>(Rashomon)</a:t>
            </a:r>
            <a:r>
              <a:rPr lang="en-US" altLang="zh-TW" sz="4200" dirty="0">
                <a:ea typeface="華康儷中黑(P)" panose="020B0500000000000000" pitchFamily="34" charset="-120"/>
              </a:rPr>
              <a:t>:</a:t>
            </a:r>
            <a:r>
              <a:rPr lang="zh-TW" altLang="en-US" sz="4200" dirty="0">
                <a:ea typeface="華康儷中黑(P)" panose="020B0500000000000000" pitchFamily="34" charset="-120"/>
              </a:rPr>
              <a:t>宗徒們說主復活了</a:t>
            </a:r>
            <a:r>
              <a:rPr lang="en-US" altLang="zh-TW" sz="4200" dirty="0">
                <a:ea typeface="華康儷中黑(P)" panose="020B0500000000000000" pitchFamily="34" charset="-120"/>
              </a:rPr>
              <a:t>,</a:t>
            </a:r>
            <a:r>
              <a:rPr lang="zh-TW" altLang="en-US" sz="4200" dirty="0">
                <a:ea typeface="華康儷中黑(P)" panose="020B0500000000000000" pitchFamily="34" charset="-120"/>
              </a:rPr>
              <a:t>當權的卻說是有人偷了他的屍體</a:t>
            </a:r>
            <a:r>
              <a:rPr lang="en-US" altLang="zh-TW" sz="42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With Jesus’s death everything seemed to fall apart; </a:t>
            </a:r>
            <a:r>
              <a:rPr lang="en-US" altLang="zh-TW" sz="4200" dirty="0">
                <a:solidFill>
                  <a:srgbClr val="FF0000"/>
                </a:solidFill>
                <a:ea typeface="華康儷中黑(P)" panose="020B0500000000000000" pitchFamily="34" charset="-120"/>
              </a:rPr>
              <a:t>even His resurrection became a Rashomon case:</a:t>
            </a:r>
            <a:r>
              <a:rPr lang="en-US" altLang="zh-TW" sz="4200" dirty="0">
                <a:ea typeface="華康儷中黑(P)" panose="020B0500000000000000" pitchFamily="34" charset="-120"/>
              </a:rPr>
              <a:t> His apostles said He had risen, but the authority said 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黑(P)" panose="020B0500000000000000" pitchFamily="34" charset="-120"/>
              </a:rPr>
              <a:t>someone had stolen His body.</a:t>
            </a:r>
          </a:p>
        </p:txBody>
      </p:sp>
    </p:spTree>
    <p:extLst>
      <p:ext uri="{BB962C8B-B14F-4D97-AF65-F5344CB8AC3E}">
        <p14:creationId xmlns:p14="http://schemas.microsoft.com/office/powerpoint/2010/main" val="849129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四福音對耶穌一生的描寫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雖是大體相同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卻有不少相異甚至矛盾的地方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唯獨</a:t>
            </a:r>
            <a:b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有關他的受難和死亡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卻是十分的一致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While all the four Gospels were largely similar in their narratives about Jesus, there are many differences and even contradictions. However, 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when it comes to his passion and death, there is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remarkable unanimity 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among them.</a:t>
            </a:r>
          </a:p>
        </p:txBody>
      </p:sp>
    </p:spTree>
    <p:extLst>
      <p:ext uri="{BB962C8B-B14F-4D97-AF65-F5344CB8AC3E}">
        <p14:creationId xmlns:p14="http://schemas.microsoft.com/office/powerpoint/2010/main" val="14547222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5400" dirty="0">
                <a:ea typeface="華康儷中黑(P)" panose="020B0500000000000000" pitchFamily="34" charset="-120"/>
              </a:rPr>
              <a:t>耶穌確確實實是死了</a:t>
            </a:r>
            <a:r>
              <a:rPr lang="en-US" altLang="zh-TW" sz="5400" dirty="0">
                <a:ea typeface="華康儷中黑(P)" panose="020B0500000000000000" pitchFamily="34" charset="-120"/>
              </a:rPr>
              <a:t>,</a:t>
            </a:r>
            <a:r>
              <a:rPr lang="zh-TW" altLang="en-US" sz="5400" dirty="0">
                <a:ea typeface="華康儷中黑(P)" panose="020B0500000000000000" pitchFamily="34" charset="-120"/>
              </a:rPr>
              <a:t>而且是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在「大聲哀號和眼淚」</a:t>
            </a:r>
            <a:endParaRPr lang="en-US" altLang="zh-TW" sz="5400" dirty="0">
              <a:solidFill>
                <a:srgbClr val="FF0000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中去世的</a:t>
            </a:r>
            <a:r>
              <a:rPr lang="en-US" altLang="zh-TW" sz="5400" dirty="0">
                <a:ea typeface="華康儷中黑(P)" panose="020B0500000000000000" pitchFamily="34" charset="-120"/>
              </a:rPr>
              <a:t>.</a:t>
            </a:r>
            <a:r>
              <a:rPr lang="zh-TW" altLang="en-US" sz="5400" dirty="0">
                <a:ea typeface="華康儷中黑(P)" panose="020B0500000000000000" pitchFamily="34" charset="-120"/>
              </a:rPr>
              <a:t>耶穌的確是</a:t>
            </a:r>
            <a:endParaRPr lang="en-US" altLang="zh-TW" sz="5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ea typeface="華康儷中黑(P)" panose="020B0500000000000000" pitchFamily="34" charset="-120"/>
              </a:rPr>
              <a:t>真天主又是真人</a:t>
            </a:r>
            <a:r>
              <a:rPr lang="en-US" altLang="zh-TW" sz="5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ea typeface="華康儷中黑(P)" panose="020B0500000000000000" pitchFamily="34" charset="-120"/>
              </a:rPr>
              <a:t>Jesus indeed died, he died in loud cries and tears. Jesus is truly God and </a:t>
            </a:r>
            <a:r>
              <a:rPr lang="en-US" altLang="zh-TW" sz="5400" dirty="0">
                <a:solidFill>
                  <a:srgbClr val="FF0000"/>
                </a:solidFill>
                <a:ea typeface="華康儷中黑(P)" panose="020B0500000000000000" pitchFamily="34" charset="-120"/>
              </a:rPr>
              <a:t>truly Man</a:t>
            </a:r>
            <a:r>
              <a:rPr lang="en-US" altLang="zh-TW" sz="54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5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他的肉體雖受極苦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但他是甘心服從天父的安排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從容就義</a:t>
            </a:r>
            <a:r>
              <a:rPr lang="zh-TW" altLang="en-US" sz="4400" dirty="0">
                <a:ea typeface="華康儷中黑(P)" panose="020B0500000000000000" pitchFamily="34" charset="-120"/>
              </a:rPr>
              <a:t>的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很有</a:t>
            </a: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唐君毅說的</a:t>
            </a:r>
            <a:r>
              <a:rPr lang="en-US" altLang="zh-TW" sz="4400" dirty="0">
                <a:ea typeface="華康儷中黑(P)" panose="020B0500000000000000" pitchFamily="34" charset="-120"/>
              </a:rPr>
              <a:t>《</a:t>
            </a:r>
            <a:r>
              <a:rPr lang="zh-TW" altLang="en-US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死氣節</a:t>
            </a:r>
            <a:r>
              <a:rPr lang="en-US" altLang="zh-TW" sz="4400" dirty="0">
                <a:ea typeface="華康儷中黑(P)" panose="020B0500000000000000" pitchFamily="34" charset="-120"/>
              </a:rPr>
              <a:t>》</a:t>
            </a:r>
            <a:r>
              <a:rPr lang="zh-TW" altLang="en-US" sz="4400" dirty="0">
                <a:ea typeface="華康儷中黑(P)" panose="020B0500000000000000" pitchFamily="34" charset="-120"/>
              </a:rPr>
              <a:t>的氣概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Despite undergoing extreme physical suffering,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he willingly obeyed God’s will</a:t>
            </a:r>
            <a:r>
              <a:rPr lang="en-US" altLang="zh-TW" sz="4400" dirty="0">
                <a:ea typeface="華康儷中黑(P)" panose="020B0500000000000000" pitchFamily="34" charset="-120"/>
              </a:rPr>
              <a:t>, and faced His fate with composure, not unlike the spirit portrayed in Tang </a:t>
            </a:r>
            <a:r>
              <a:rPr lang="en-US" altLang="zh-TW" sz="4400" dirty="0" err="1">
                <a:ea typeface="華康儷中黑(P)" panose="020B0500000000000000" pitchFamily="34" charset="-120"/>
              </a:rPr>
              <a:t>Junyi’s</a:t>
            </a:r>
            <a:r>
              <a:rPr lang="en-US" altLang="zh-TW" sz="4400" dirty="0">
                <a:ea typeface="華康儷中黑(P)" panose="020B0500000000000000" pitchFamily="34" charset="-120"/>
              </a:rPr>
              <a:t> </a:t>
            </a:r>
            <a:br>
              <a:rPr lang="en-US" altLang="zh-TW" sz="4400" dirty="0">
                <a:ea typeface="華康儷中黑(P)" panose="020B0500000000000000" pitchFamily="34" charset="-120"/>
              </a:rPr>
            </a:br>
            <a:r>
              <a:rPr lang="en-US" altLang="zh-TW" sz="4400" dirty="0">
                <a:ea typeface="華康儷中黑(P)" panose="020B0500000000000000" pitchFamily="34" charset="-120"/>
              </a:rPr>
              <a:t>“Die with Integrity”.</a:t>
            </a:r>
          </a:p>
        </p:txBody>
      </p:sp>
    </p:spTree>
    <p:extLst>
      <p:ext uri="{BB962C8B-B14F-4D97-AF65-F5344CB8AC3E}">
        <p14:creationId xmlns:p14="http://schemas.microsoft.com/office/powerpoint/2010/main" val="1243109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死氣節者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乃當</a:t>
            </a:r>
            <a:endParaRPr lang="en-US" altLang="zh-TW" sz="4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「絕無可奈何之時」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而人</a:t>
            </a:r>
            <a:endParaRPr lang="en-US" altLang="zh-TW" sz="48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「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唯一可以奈何之道</a:t>
            </a:r>
            <a:r>
              <a:rPr lang="zh-TW" altLang="en-US" sz="4800" dirty="0">
                <a:ea typeface="華康儷中黑(P)" panose="020B0500000000000000" pitchFamily="34" charset="-120"/>
              </a:rPr>
              <a:t>」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Dying with integrity is the only possible way out for a man when he finds himself in a situation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where there is absolutely </a:t>
            </a:r>
            <a:b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</a:b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 way out.</a:t>
            </a:r>
          </a:p>
        </p:txBody>
      </p:sp>
    </p:spTree>
    <p:extLst>
      <p:ext uri="{BB962C8B-B14F-4D97-AF65-F5344CB8AC3E}">
        <p14:creationId xmlns:p14="http://schemas.microsoft.com/office/powerpoint/2010/main" val="25404696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死氣節者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以身殉道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非消極的離開人間世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乃以身隨道之往以俱往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抱道而進入永恆之謂也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To die with integrity means to offer up one’s body in martyrdom. This is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not a passive way of departing </a:t>
            </a:r>
            <a:r>
              <a:rPr lang="en-US" altLang="zh-TW" sz="4400" dirty="0">
                <a:ea typeface="華康儷中黑(P)" panose="020B0500000000000000" pitchFamily="34" charset="-120"/>
              </a:rPr>
              <a:t>from the human world, but embracing the Dao or the Way with one’s body, thus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gaining entry into eternity</a:t>
            </a:r>
            <a:r>
              <a:rPr lang="en-US" altLang="zh-TW" sz="4400" dirty="0">
                <a:ea typeface="華康儷中黑(P)" panose="020B0500000000000000" pitchFamily="34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80054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夫人當死氣節之際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其心中一念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唯是所以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不負平生之志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耶穌</a:t>
            </a:r>
            <a:r>
              <a:rPr lang="en-US" altLang="zh-TW" sz="2800" dirty="0">
                <a:ea typeface="華康儷中黑(P)" panose="020B0500000000000000" pitchFamily="34" charset="-120"/>
              </a:rPr>
              <a:t>):</a:t>
            </a:r>
            <a:r>
              <a:rPr lang="zh-TW" altLang="en-US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能順服天父的安排</a:t>
            </a:r>
            <a:r>
              <a:rPr lang="en-US" altLang="zh-TW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故所願也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  <a:endParaRPr lang="en-US" altLang="zh-TW" sz="4400" dirty="0">
              <a:solidFill>
                <a:srgbClr val="0000FF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The moment when a man is offering up his body in preservation of his integrity, the only and singular conviction in his mind was that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such offering fulfils his life’s aspirations </a:t>
            </a:r>
            <a:r>
              <a:rPr lang="en-US" altLang="zh-TW" sz="2800" dirty="0">
                <a:ea typeface="華康儷中黑(P)" panose="020B0500000000000000" pitchFamily="34" charset="-120"/>
              </a:rPr>
              <a:t>(Jesus):</a:t>
            </a:r>
            <a:r>
              <a:rPr lang="en-US" altLang="zh-TW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happy to obey God’s plan.</a:t>
            </a:r>
          </a:p>
        </p:txBody>
      </p:sp>
    </p:spTree>
    <p:extLst>
      <p:ext uri="{BB962C8B-B14F-4D97-AF65-F5344CB8AC3E}">
        <p14:creationId xmlns:p14="http://schemas.microsoft.com/office/powerpoint/2010/main" val="11166335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匪特可不念及其當留名後世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抑且可不念及其死之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是否有益於後世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耶穌</a:t>
            </a:r>
            <a:r>
              <a:rPr lang="en-US" altLang="zh-TW" sz="2800" dirty="0">
                <a:ea typeface="華康儷中黑(P)" panose="020B0500000000000000" pitchFamily="34" charset="-120"/>
              </a:rPr>
              <a:t>):</a:t>
            </a:r>
            <a:r>
              <a:rPr lang="zh-TW" altLang="en-US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雖然他卻因此而救贖了世界</a:t>
            </a:r>
            <a:r>
              <a:rPr lang="en-US" altLang="zh-TW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Not only gave up the thought of whether to preserve His good name for posterity, but also the idea of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whether His death will benefit them</a:t>
            </a:r>
            <a:r>
              <a:rPr lang="en-US" altLang="zh-TW" sz="4400" dirty="0">
                <a:ea typeface="華康儷中黑(P)" panose="020B0500000000000000" pitchFamily="34" charset="-120"/>
              </a:rPr>
              <a:t>. </a:t>
            </a:r>
            <a:r>
              <a:rPr lang="en-US" altLang="zh-TW" sz="2800" dirty="0">
                <a:ea typeface="華康儷中黑(P)" panose="020B0500000000000000" pitchFamily="34" charset="-120"/>
              </a:rPr>
              <a:t>(Jesus):</a:t>
            </a:r>
            <a:r>
              <a:rPr lang="en-US" altLang="zh-TW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though He may thus </a:t>
            </a:r>
            <a:br>
              <a:rPr lang="en-US" altLang="zh-TW" sz="4400" dirty="0">
                <a:solidFill>
                  <a:srgbClr val="0000FF"/>
                </a:solidFill>
                <a:ea typeface="華康儷中黑(P)" panose="020B0500000000000000" pitchFamily="34" charset="-120"/>
              </a:rPr>
            </a:br>
            <a:r>
              <a:rPr lang="en-US" altLang="zh-TW" sz="4400" dirty="0">
                <a:solidFill>
                  <a:srgbClr val="0000FF"/>
                </a:solidFill>
                <a:ea typeface="華康儷中黑(P)" panose="020B0500000000000000" pitchFamily="34" charset="-120"/>
              </a:rPr>
              <a:t>redeem the world.</a:t>
            </a:r>
          </a:p>
        </p:txBody>
      </p:sp>
    </p:spTree>
    <p:extLst>
      <p:ext uri="{BB962C8B-B14F-4D97-AF65-F5344CB8AC3E}">
        <p14:creationId xmlns:p14="http://schemas.microsoft.com/office/powerpoint/2010/main" val="136410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971BE8-EA48-4FC1-B86E-49DFB0D14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9960"/>
            <a:ext cx="9144000" cy="6748040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了懲罰，為天主所擊傷，和受貶抑的人。可是</a:t>
            </a:r>
            <a:r>
              <a:rPr lang="zh-TW" altLang="en-US" sz="40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他被刺透，是因為我們的悖逆；他被打傷，是因為我們的罪惡。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因他受了懲罰，我們便得到了安全；因他受了創傷，我們便得到了痊瘉。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我們都像羊一樣，迷了路，各走各自的路；但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上主卻把我們眾人的罪過，歸到他身上。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他受虐待，仍然</a:t>
            </a:r>
            <a:r>
              <a:rPr lang="zh-TW" altLang="en-US" sz="40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謙遜忍受，總不開口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，如同被牽去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待宰的羔羊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；又像母羊在剪毛的人前，默不作聲，他也同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6B7A7278-B83D-4558-B22E-ACFB4F615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7630" y="638132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3/5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(P)" panose="020B0500000000000000" pitchFamily="34" charset="-120"/>
              </a:rPr>
              <a:t>中國古人所以能有氣節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皆由於過去之文化生活上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ea typeface="華康儷中黑(P)" panose="020B0500000000000000" pitchFamily="34" charset="-120"/>
              </a:rPr>
              <a:t>志願上之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陶養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As a result of cultural nurturing and individual aspirations, Chinese ancestors since ancient times have always aspired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die with integrity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6571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(P)" panose="020B0500000000000000" pitchFamily="34" charset="-120"/>
              </a:rPr>
              <a:t>當其死氣節之時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明見天地之變色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日月之無光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知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一切皆已無可挽回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因而其對未來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可全無所希望或企慕</a:t>
            </a:r>
            <a:r>
              <a:rPr lang="en-US" altLang="zh-TW" sz="2800" dirty="0">
                <a:ea typeface="華康儷中黑(P)" panose="020B0500000000000000" pitchFamily="34" charset="-120"/>
              </a:rPr>
              <a:t>.(</a:t>
            </a:r>
            <a:r>
              <a:rPr lang="zh-TW" altLang="en-US" sz="2800" dirty="0">
                <a:ea typeface="華康儷中黑(P)" panose="020B0500000000000000" pitchFamily="34" charset="-120"/>
              </a:rPr>
              <a:t>耶穌</a:t>
            </a:r>
            <a:r>
              <a:rPr lang="en-US" altLang="zh-TW" sz="2800" dirty="0">
                <a:ea typeface="華康儷中黑(P)" panose="020B0500000000000000" pitchFamily="34" charset="-120"/>
              </a:rPr>
              <a:t>):</a:t>
            </a:r>
            <a:r>
              <a:rPr lang="zh-TW" altLang="en-US" sz="3900" dirty="0">
                <a:solidFill>
                  <a:srgbClr val="0000FF"/>
                </a:solidFill>
                <a:ea typeface="華康儷中黑(P)" panose="020B0500000000000000" pitchFamily="34" charset="-120"/>
              </a:rPr>
              <a:t>只願爾旨承行</a:t>
            </a:r>
            <a:endParaRPr lang="en-US" altLang="zh-TW" sz="3900" dirty="0">
              <a:solidFill>
                <a:srgbClr val="0000FF"/>
              </a:solidFill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spc="-150" dirty="0">
                <a:ea typeface="華康儷中黑(P)" panose="020B0500000000000000" pitchFamily="34" charset="-120"/>
              </a:rPr>
              <a:t>At the moment when a soul faces the fate of dying with integrity, heaven and earth change their appearance, the sun and the moon lose their </a:t>
            </a:r>
            <a:r>
              <a:rPr lang="en-US" altLang="zh-TW" sz="4000" spc="-150" dirty="0" err="1">
                <a:ea typeface="華康儷中黑(P)" panose="020B0500000000000000" pitchFamily="34" charset="-120"/>
              </a:rPr>
              <a:t>lustre</a:t>
            </a:r>
            <a:r>
              <a:rPr lang="en-US" altLang="zh-TW" sz="4000" spc="-150" dirty="0">
                <a:ea typeface="華康儷中黑(P)" panose="020B0500000000000000" pitchFamily="34" charset="-120"/>
              </a:rPr>
              <a:t>, and he knows </a:t>
            </a:r>
            <a:r>
              <a:rPr lang="en-US" altLang="zh-TW" sz="4000" spc="-150" dirty="0">
                <a:solidFill>
                  <a:srgbClr val="FF0000"/>
                </a:solidFill>
                <a:ea typeface="華康儷中黑(P)" panose="020B0500000000000000" pitchFamily="34" charset="-120"/>
              </a:rPr>
              <a:t>he has nothing to be hopeful for</a:t>
            </a:r>
            <a:r>
              <a:rPr lang="en-US" altLang="zh-TW" sz="4000" spc="-150" dirty="0">
                <a:ea typeface="華康儷中黑(P)" panose="020B0500000000000000" pitchFamily="34" charset="-120"/>
              </a:rPr>
              <a:t> nor is there anything to be longed for. </a:t>
            </a:r>
            <a:r>
              <a:rPr lang="en-US" altLang="zh-TW" sz="2800" spc="-150" dirty="0">
                <a:ea typeface="華康儷中黑(P)" panose="020B0500000000000000" pitchFamily="34" charset="-120"/>
              </a:rPr>
              <a:t>(Jesus):</a:t>
            </a:r>
            <a:r>
              <a:rPr lang="en-US" altLang="zh-TW" sz="4000" spc="-150" dirty="0">
                <a:solidFill>
                  <a:srgbClr val="0000FF"/>
                </a:solidFill>
                <a:ea typeface="華康儷中黑(P)" panose="020B0500000000000000" pitchFamily="34" charset="-120"/>
              </a:rPr>
              <a:t>Only one thing matters: </a:t>
            </a:r>
            <a:r>
              <a:rPr lang="en-US" altLang="zh-TW" sz="4000" b="1" spc="-150" dirty="0">
                <a:solidFill>
                  <a:srgbClr val="0000FF"/>
                </a:solidFill>
                <a:ea typeface="華康儷中黑(P)" panose="020B0500000000000000" pitchFamily="34" charset="-120"/>
              </a:rPr>
              <a:t>THY WILL BE DONE</a:t>
            </a:r>
            <a:r>
              <a:rPr lang="en-US" altLang="zh-TW" sz="4000" spc="-15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3083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其死也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酬國家文化之恩澤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而無愧於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讀聖賢書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所學何事</a:t>
            </a:r>
            <a:r>
              <a:rPr lang="zh-TW" altLang="en-US" sz="4000" dirty="0">
                <a:ea typeface="華康儷中黑(P)" panose="020B0500000000000000" pitchFamily="34" charset="-120"/>
              </a:rPr>
              <a:t>之問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耶穌</a:t>
            </a:r>
            <a:r>
              <a:rPr lang="en-US" altLang="zh-TW" sz="2800" dirty="0">
                <a:ea typeface="華康儷中黑(P)" panose="020B0500000000000000" pitchFamily="34" charset="-120"/>
              </a:rPr>
              <a:t>):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我正是為此而來的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He dies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in requital</a:t>
            </a:r>
            <a:r>
              <a:rPr lang="en-US" altLang="zh-TW" sz="2000" dirty="0">
                <a:ea typeface="華康儷中黑(P)" panose="020B0500000000000000" pitchFamily="34" charset="-120"/>
              </a:rPr>
              <a:t>(</a:t>
            </a:r>
            <a:r>
              <a:rPr lang="zh-TW" altLang="en-US" sz="2000" dirty="0">
                <a:ea typeface="華康儷中黑(P)" panose="020B0500000000000000" pitchFamily="34" charset="-120"/>
              </a:rPr>
              <a:t>報答</a:t>
            </a:r>
            <a:r>
              <a:rPr lang="en-US" altLang="zh-TW" sz="2000" dirty="0">
                <a:ea typeface="華康儷中黑(P)" panose="020B0500000000000000" pitchFamily="34" charset="-120"/>
              </a:rPr>
              <a:t>)</a:t>
            </a:r>
            <a:r>
              <a:rPr lang="en-US" altLang="zh-TW" sz="4000" dirty="0">
                <a:ea typeface="華康儷中黑(P)" panose="020B0500000000000000" pitchFamily="34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for</a:t>
            </a:r>
            <a:r>
              <a:rPr lang="en-US" altLang="zh-TW" sz="4000" dirty="0">
                <a:ea typeface="華康儷中黑(P)" panose="020B0500000000000000" pitchFamily="34" charset="-120"/>
              </a:rPr>
              <a:t> the bounty bestowed on him by his country and culture. He dies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without bringing disgrace</a:t>
            </a:r>
            <a:r>
              <a:rPr lang="en-US" altLang="zh-TW" sz="4000" dirty="0">
                <a:ea typeface="華康儷中黑(P)" panose="020B0500000000000000" pitchFamily="34" charset="-120"/>
              </a:rPr>
              <a:t> to his study of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 works of the sages.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2800" dirty="0">
                <a:ea typeface="華康儷中黑(P)" panose="020B0500000000000000" pitchFamily="34" charset="-120"/>
              </a:rPr>
              <a:t>(Jesus):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For this I have come. </a:t>
            </a:r>
          </a:p>
        </p:txBody>
      </p:sp>
    </p:spTree>
    <p:extLst>
      <p:ext uri="{BB962C8B-B14F-4D97-AF65-F5344CB8AC3E}">
        <p14:creationId xmlns:p14="http://schemas.microsoft.com/office/powerpoint/2010/main" val="3759745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故其全部精神</a:t>
            </a:r>
            <a:r>
              <a:rPr lang="en-US" altLang="zh-TW" sz="48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中黑(P)" panose="020B0500000000000000" pitchFamily="34" charset="-120"/>
              </a:rPr>
              <a:t>皆所以求</a:t>
            </a:r>
            <a:r>
              <a:rPr lang="zh-TW" altLang="en-US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自慊而自足</a:t>
            </a:r>
            <a:r>
              <a:rPr lang="en-US" altLang="zh-TW" sz="48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ea typeface="華康儷中黑(P)" panose="020B0500000000000000" pitchFamily="34" charset="-120"/>
              </a:rPr>
              <a:t>耶穌</a:t>
            </a:r>
            <a:r>
              <a:rPr lang="en-US" altLang="zh-TW" sz="2800" dirty="0">
                <a:ea typeface="華康儷中黑(P)" panose="020B0500000000000000" pitchFamily="34" charset="-120"/>
              </a:rPr>
              <a:t>):</a:t>
            </a:r>
            <a:r>
              <a:rPr lang="zh-TW" altLang="en-US" sz="4800" dirty="0">
                <a:solidFill>
                  <a:srgbClr val="0000FF"/>
                </a:solidFill>
                <a:ea typeface="華康儷中黑(P)" panose="020B0500000000000000" pitchFamily="34" charset="-120"/>
              </a:rPr>
              <a:t>有父照顧</a:t>
            </a:r>
            <a:r>
              <a:rPr lang="en-US" altLang="zh-TW" sz="48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800" dirty="0">
                <a:solidFill>
                  <a:srgbClr val="0000FF"/>
                </a:solidFill>
                <a:ea typeface="華康儷中黑(P)" panose="020B0500000000000000" pitchFamily="34" charset="-120"/>
              </a:rPr>
              <a:t>何懼全部人的背叛</a:t>
            </a:r>
            <a:r>
              <a:rPr lang="en-US" altLang="zh-TW" sz="4800" dirty="0">
                <a:solidFill>
                  <a:srgbClr val="0000FF"/>
                </a:solidFill>
                <a:ea typeface="華康儷中黑(P)" panose="020B0500000000000000" pitchFamily="34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All his mind seeks is perfect satisfaction and </a:t>
            </a: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self-sufficiency</a:t>
            </a:r>
            <a:r>
              <a:rPr lang="en-US" altLang="zh-TW" sz="4800" dirty="0">
                <a:ea typeface="華康儷中黑(P)" panose="020B0500000000000000" pitchFamily="34" charset="-120"/>
              </a:rPr>
              <a:t>. </a:t>
            </a:r>
            <a:r>
              <a:rPr lang="en-US" altLang="zh-TW" sz="2800" dirty="0">
                <a:ea typeface="華康儷中黑(P)" panose="020B0500000000000000" pitchFamily="34" charset="-120"/>
              </a:rPr>
              <a:t>(</a:t>
            </a:r>
            <a:r>
              <a:rPr lang="en-US" altLang="zh-TW" sz="2800" dirty="0" err="1">
                <a:ea typeface="華康儷中黑(P)" panose="020B0500000000000000" pitchFamily="34" charset="-120"/>
              </a:rPr>
              <a:t>Jeus</a:t>
            </a:r>
            <a:r>
              <a:rPr lang="en-US" altLang="zh-TW" sz="2800" dirty="0">
                <a:ea typeface="華康儷中黑(P)" panose="020B0500000000000000" pitchFamily="34" charset="-120"/>
              </a:rPr>
              <a:t>):</a:t>
            </a:r>
            <a:r>
              <a:rPr lang="en-US" altLang="zh-TW" sz="4800" dirty="0">
                <a:solidFill>
                  <a:srgbClr val="0000FF"/>
                </a:solidFill>
                <a:ea typeface="華康儷中黑(P)" panose="020B0500000000000000" pitchFamily="34" charset="-120"/>
              </a:rPr>
              <a:t>with God’s care, one needs not fear even if he is betrayed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0000FF"/>
                </a:solidFill>
                <a:ea typeface="華康儷中黑(P)" panose="020B0500000000000000" pitchFamily="34" charset="-120"/>
              </a:rPr>
              <a:t>by all people.</a:t>
            </a:r>
          </a:p>
        </p:txBody>
      </p:sp>
    </p:spTree>
    <p:extLst>
      <p:ext uri="{BB962C8B-B14F-4D97-AF65-F5344CB8AC3E}">
        <p14:creationId xmlns:p14="http://schemas.microsoft.com/office/powerpoint/2010/main" val="3642738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800" i="1" dirty="0">
                <a:ea typeface="華康儷中黑(P)" panose="020B0500000000000000" pitchFamily="34" charset="-120"/>
              </a:rPr>
              <a:t>浩氣還太虛</a:t>
            </a:r>
            <a:r>
              <a:rPr lang="en-US" altLang="zh-TW" sz="3800" i="1" dirty="0">
                <a:ea typeface="華康儷中黑(P)" panose="020B0500000000000000" pitchFamily="34" charset="-120"/>
              </a:rPr>
              <a:t>,</a:t>
            </a:r>
            <a:r>
              <a:rPr lang="zh-TW" altLang="en-US" sz="3800" i="1" dirty="0">
                <a:solidFill>
                  <a:srgbClr val="FF0000"/>
                </a:solidFill>
                <a:ea typeface="華康儷中黑(P)" panose="020B0500000000000000" pitchFamily="34" charset="-120"/>
              </a:rPr>
              <a:t>丹心照千古</a:t>
            </a:r>
            <a:r>
              <a:rPr lang="en-US" altLang="zh-TW" sz="3800" i="1" dirty="0">
                <a:ea typeface="華康儷中黑(P)" panose="020B0500000000000000" pitchFamily="34" charset="-120"/>
              </a:rPr>
              <a:t>,</a:t>
            </a:r>
            <a:r>
              <a:rPr lang="zh-TW" altLang="en-US" sz="3800" i="1" dirty="0">
                <a:ea typeface="華康儷中黑(P)" panose="020B0500000000000000" pitchFamily="34" charset="-120"/>
              </a:rPr>
              <a:t>平生未報恩</a:t>
            </a:r>
            <a:r>
              <a:rPr lang="en-US" altLang="zh-TW" sz="3800" i="1" dirty="0">
                <a:ea typeface="華康儷中黑(P)" panose="020B0500000000000000" pitchFamily="34" charset="-120"/>
              </a:rPr>
              <a:t>,</a:t>
            </a:r>
            <a:r>
              <a:rPr lang="zh-TW" altLang="en-US" sz="3800" i="1" dirty="0">
                <a:ea typeface="華康儷中黑(P)" panose="020B0500000000000000" pitchFamily="34" charset="-120"/>
              </a:rPr>
              <a:t>留待忠魂補</a:t>
            </a:r>
            <a:r>
              <a:rPr lang="en-US" altLang="zh-TW" sz="3800" dirty="0">
                <a:ea typeface="華康儷中黑(P)" panose="020B0500000000000000" pitchFamily="34" charset="-120"/>
              </a:rPr>
              <a:t>.(</a:t>
            </a:r>
            <a:r>
              <a:rPr lang="zh-TW" altLang="en-US" sz="3800" dirty="0">
                <a:solidFill>
                  <a:srgbClr val="0000FF"/>
                </a:solidFill>
                <a:ea typeface="華康儷中黑(P)" panose="020B0500000000000000" pitchFamily="34" charset="-120"/>
              </a:rPr>
              <a:t>希望和耶穌志同道合的我們</a:t>
            </a:r>
            <a:r>
              <a:rPr lang="en-US" altLang="zh-TW" sz="38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0000FF"/>
                </a:solidFill>
                <a:ea typeface="華康儷中黑(P)" panose="020B0500000000000000" pitchFamily="34" charset="-120"/>
              </a:rPr>
              <a:t>      能寫耶穌未寫完的詩篇</a:t>
            </a:r>
            <a:r>
              <a:rPr lang="en-US" altLang="zh-TW" sz="3800" dirty="0">
                <a:ea typeface="華康儷中黑(P)" panose="020B0500000000000000" pitchFamily="34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i="1" dirty="0">
                <a:ea typeface="華康儷中黑(P)" panose="020B0500000000000000" pitchFamily="34" charset="-120"/>
              </a:rPr>
              <a:t>Relinquished to the Dao my noble spirit,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i="1" dirty="0">
                <a:solidFill>
                  <a:srgbClr val="FF0000"/>
                </a:solidFill>
                <a:ea typeface="華康儷中黑(P)" panose="020B0500000000000000" pitchFamily="34" charset="-120"/>
              </a:rPr>
              <a:t>An ardent heart remains to illuminate through the ages 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i="1" dirty="0">
                <a:ea typeface="華康儷中黑(P)" panose="020B0500000000000000" pitchFamily="34" charset="-120"/>
              </a:rPr>
              <a:t>Unfulfilled in this life my loyalty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3800" i="1" dirty="0">
                <a:ea typeface="華康儷中黑(P)" panose="020B0500000000000000" pitchFamily="34" charset="-120"/>
              </a:rPr>
              <a:t>My soul awaits to complete my destiny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dirty="0">
                <a:ea typeface="華康儷中黑(P)" panose="020B0500000000000000" pitchFamily="34" charset="-120"/>
              </a:rPr>
              <a:t> (</a:t>
            </a:r>
            <a:r>
              <a:rPr lang="en-US" altLang="zh-TW" sz="3800" dirty="0">
                <a:solidFill>
                  <a:srgbClr val="0000FF"/>
                </a:solidFill>
                <a:ea typeface="華康儷中黑(P)" panose="020B0500000000000000" pitchFamily="34" charset="-120"/>
              </a:rPr>
              <a:t>I hope those who are like-minded with Jesus, can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finish the poem that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Jesus had not finished</a:t>
            </a:r>
            <a:r>
              <a:rPr lang="en-US" altLang="zh-TW" sz="3800" dirty="0">
                <a:ea typeface="華康儷中黑(P)" panose="020B0500000000000000" pitchFamily="34" charset="-120"/>
              </a:rPr>
              <a:t>).</a:t>
            </a:r>
          </a:p>
          <a:p>
            <a:pPr>
              <a:spcBef>
                <a:spcPts val="0"/>
              </a:spcBef>
            </a:pP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5127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0CD7DBD-F7F0-4511-9C9E-5707F7C6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專誠所注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唯是不負平生之志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此中國氣節之士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所以</a:t>
            </a:r>
            <a:r>
              <a:rPr lang="zh-TW" altLang="en-US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貞人道於永恆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嗚呼至矣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(P)" panose="020B0500000000000000" pitchFamily="34" charset="-120"/>
              </a:rPr>
              <a:t>(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耶穌最後的遺言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: </a:t>
            </a:r>
            <a:r>
              <a:rPr lang="zh-TW" altLang="en-US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完成了</a:t>
            </a:r>
            <a:r>
              <a:rPr lang="en-US" altLang="zh-TW" sz="4000" dirty="0">
                <a:ea typeface="華康儷中黑(P)" panose="020B0500000000000000" pitchFamily="34" charset="-120"/>
              </a:rPr>
              <a:t>)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My unwavering devotion only has one purpose, that is to fulfil my aspiration. Chinese intellectuals are the embodiment of Chinese spirit of integrity;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their righteousness shall bring them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entry into eternity</a:t>
            </a:r>
            <a:r>
              <a:rPr lang="en-US" altLang="zh-TW" sz="4000" dirty="0">
                <a:ea typeface="華康儷中黑(P)" panose="020B0500000000000000" pitchFamily="34" charset="-120"/>
              </a:rPr>
              <a:t>.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(</a:t>
            </a:r>
            <a:r>
              <a:rPr lang="en-US" altLang="zh-TW" sz="4000" dirty="0">
                <a:solidFill>
                  <a:srgbClr val="0000FF"/>
                </a:solidFill>
                <a:ea typeface="華康儷中黑(P)" panose="020B0500000000000000" pitchFamily="34" charset="-120"/>
              </a:rPr>
              <a:t>Jesus’s last word: </a:t>
            </a:r>
            <a:r>
              <a:rPr lang="en-US" altLang="zh-TW" sz="4000" b="1" dirty="0">
                <a:solidFill>
                  <a:srgbClr val="0000FF"/>
                </a:solidFill>
                <a:ea typeface="華康儷中黑(P)" panose="020B0500000000000000" pitchFamily="34" charset="-120"/>
              </a:rPr>
              <a:t>it is finished</a:t>
            </a:r>
            <a:r>
              <a:rPr lang="en-US" altLang="zh-TW" sz="4000" dirty="0">
                <a:ea typeface="華康儷中黑(P)" panose="020B0500000000000000" pitchFamily="34" charset="-120"/>
              </a:rPr>
              <a:t>)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32558F6-8E1E-42E1-A2CF-6791DE05FB2F}"/>
              </a:ext>
            </a:extLst>
          </p:cNvPr>
          <p:cNvSpPr txBox="1"/>
          <p:nvPr/>
        </p:nvSpPr>
        <p:spPr>
          <a:xfrm>
            <a:off x="6876256" y="6237312"/>
            <a:ext cx="2088232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請點讚</a:t>
            </a: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留言</a:t>
            </a:r>
            <a:r>
              <a:rPr lang="en-US" altLang="zh-TW" sz="1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轉發</a:t>
            </a:r>
          </a:p>
        </p:txBody>
      </p:sp>
    </p:spTree>
    <p:extLst>
      <p:ext uri="{BB962C8B-B14F-4D97-AF65-F5344CB8AC3E}">
        <p14:creationId xmlns:p14="http://schemas.microsoft.com/office/powerpoint/2010/main" val="12135792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192B4DC9-7898-44E1-A60F-B990C893E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08712"/>
          </a:xfrm>
          <a:noFill/>
        </p:spPr>
        <p:txBody>
          <a:bodyPr/>
          <a:lstStyle/>
          <a:p>
            <a:pPr marL="0" indent="0" algn="just" eaLnBrk="1" hangingPunct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祝福詞</a:t>
            </a:r>
          </a:p>
          <a:p>
            <a:pPr marL="0" indent="0" algn="just" eaLnBrk="1">
              <a:lnSpc>
                <a:spcPts val="54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你的子民紀念了你聖子的死亡，燃起了對復活的希望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。懇切求你，豐厚地降福他們，寬恕他們的罪過，安慰他們，加強他們的信德，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並確保他們永遠的救贖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。因主耶穌基督之名，求你俯聽我們的祈禱。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亞孟。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>
            <a:extLst>
              <a:ext uri="{FF2B5EF4-FFF2-40B4-BE49-F238E27FC236}">
                <a16:creationId xmlns:a16="http://schemas.microsoft.com/office/drawing/2014/main" id="{0717F9AB-72F7-43A8-AB46-E15450CF0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62" y="332656"/>
            <a:ext cx="9144000" cy="6192688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請繼續祈禱和克己</a:t>
            </a:r>
            <a:r>
              <a:rPr lang="en-US" altLang="zh-TW" sz="4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/</a:t>
            </a:r>
            <a:r>
              <a:rPr lang="zh-TW" altLang="en-US" sz="4800" dirty="0">
                <a:solidFill>
                  <a:schemeClr val="bg1"/>
                </a:solidFill>
                <a:ea typeface="華康儷中黑" pitchFamily="49" charset="-120"/>
              </a:rPr>
              <a:t>守大小齋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14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歲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小齋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戒肉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); </a:t>
            </a: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18-59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歲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大小齋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1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飽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半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FF00"/>
                </a:solidFill>
                <a:ea typeface="華康儷中黑" pitchFamily="49" charset="-120"/>
              </a:rPr>
              <a:t>多作愛主愛人的善功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ea typeface="華康儷中黑" pitchFamily="49" charset="-120"/>
              </a:rPr>
              <a:t>準 備 心 靈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去迎接基督的復活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儷中黑" pitchFamily="49" charset="-120"/>
              </a:rPr>
              <a:t>並爭取你個人的「逾越」</a:t>
            </a:r>
            <a:endParaRPr lang="zh-TW" altLang="en-US" sz="60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金梅毛顏楷" pitchFamily="49" charset="-120"/>
              <a:ea typeface="華康儷中黑" pitchFamily="49" charset="-120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—— </a:t>
            </a:r>
            <a:r>
              <a:rPr lang="zh-TW" altLang="en-US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天   主   保   佑 </a:t>
            </a:r>
            <a:r>
              <a:rPr lang="en-US" altLang="zh-TW" sz="60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華康勘亭流(P)" pitchFamily="66" charset="-120"/>
              </a:rPr>
              <a:t>——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5C1A195-3CEB-46D3-A9C6-53500537C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樣不開口。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他受了不義的審判，而被除掉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，有誰懷念他的命運？其實，</a:t>
            </a:r>
            <a:r>
              <a:rPr lang="zh-TW" altLang="en-US" sz="4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他從活人的地上被剪除，受難至死，是為了我人民的罪過。</a:t>
            </a:r>
            <a:r>
              <a:rPr lang="zh-TW" altLang="en-US" sz="4000" dirty="0">
                <a:solidFill>
                  <a:srgbClr val="00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雖然，他從未行過強暴，他口中也從未出過謊言，人們仍把他與歹徒同埋，使他同作惡的人同葬。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上主的旨意</a:t>
            </a:r>
            <a:r>
              <a:rPr lang="zh-TW" altLang="en-US" sz="4000" dirty="0">
                <a:solidFill>
                  <a:srgbClr val="C00000"/>
                </a:solidFill>
                <a:highlight>
                  <a:srgbClr val="FFFF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是要用苦難折磨他；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當他犧牲了自己的性命，作了贖罪祭時，他要看見他的後輩延年益壽</a:t>
            </a:r>
            <a:r>
              <a:rPr lang="zh-TW" altLang="en-US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上主的旨意</a:t>
            </a:r>
            <a:r>
              <a:rPr lang="zh-TW" altLang="en-US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5F7E3110-0150-4EF3-850E-487767B4C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384" y="64912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4/5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08B238D-486E-4806-92BF-F21BD1ACF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24736"/>
          </a:xfrm>
          <a:noFill/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也藉他的手，得以實現。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在他受盡了痛苦之後，他要看見光明，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並因自己的經歷而滿足；</a:t>
            </a:r>
            <a:r>
              <a:rPr lang="zh-TW" altLang="en-US" sz="4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我正義的僕人，要使許多人成義，因為他承擔了他們的罪過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0" indent="0" algn="just" eaLnBrk="1">
              <a:spcBef>
                <a:spcPts val="6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為此，我把大眾，賜給他作報酬，他獲得了無數的人，作為勝利品；因為，</a:t>
            </a:r>
            <a:r>
              <a:rPr lang="zh-TW" altLang="en-US" sz="4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粗黑體" panose="020B0709000000000000" pitchFamily="49" charset="-120"/>
                <a:ea typeface="華康粗黑體" panose="020B0709000000000000" pitchFamily="49" charset="-120"/>
              </a:rPr>
              <a:t>為了承擔大眾的罪過，作了罪犯的中保，</a:t>
            </a: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犧牲了自己的性命，以至於死亡，被列於罪犯之中。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E0CBF0E-D539-44C4-8DC5-BC567C40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237312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5/5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471566A-33E7-4A8D-AC30-C8A99BB7E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6568"/>
            <a:ext cx="9144000" cy="6519464"/>
          </a:xfrm>
          <a:noFill/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4:14-16;5:7-9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弟兄姊妹們：我們既然有一位偉大的，進入了諸天的司祭，天主子耶穌，我們就應堅持所信奉的真道，因為我們所有的，不是一位不能同情我們弱點的大司祭，</a:t>
            </a:r>
            <a:r>
              <a:rPr lang="zh-TW" altLang="en-US" sz="44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而是</a:t>
            </a:r>
            <a:r>
              <a:rPr lang="zh-TW" altLang="en-US" sz="44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一位在各方面與我們相似，受過試探的，</a:t>
            </a:r>
            <a:r>
              <a:rPr lang="zh-TW" altLang="en-US" sz="4400" dirty="0">
                <a:solidFill>
                  <a:srgbClr val="FFFF00"/>
                </a:solidFill>
                <a:ea typeface="華康粗黑體" panose="020B0709000000000000" pitchFamily="49" charset="-120"/>
              </a:rPr>
              <a:t>只是沒有罪過。</a:t>
            </a:r>
            <a:endParaRPr lang="zh-TW" altLang="en-US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0" indent="0" algn="just" eaLnBrk="1" hangingPunct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所以，我們要懷著依恃之心，走近恩寵的寶座，以獲得仁慈，尋到恩寵，作及時的扶助。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19D1F05-2479-4BF3-8969-EFF1EADA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6309320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BCC23D1-CECF-498D-8691-F345F868D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0" indent="0" algn="just" eaLnBrk="1">
              <a:buFontTx/>
              <a:buNone/>
            </a:pPr>
            <a:endParaRPr lang="en-US" altLang="zh-TW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當基督還在血肉之身時，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以大聲哀號和眼淚，向那能救他脫離死亡的天主，獻上了祈禱和懇求，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就因他的虔敬，而獲得了俯允。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他雖然是天主子，卻由所受的苦難，學習了服從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，</a:t>
            </a:r>
            <a:r>
              <a:rPr lang="zh-TW" altLang="en-US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且在達到完成之後，為一切服從他的人，成了永遠救恩的根源。</a:t>
            </a:r>
          </a:p>
          <a:p>
            <a:pPr marL="0" indent="0" algn="just" eaLnBrk="1"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B75499F-3379-427B-B562-C9440A4F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344" y="6237312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76C02B44-017E-4981-AC9E-3C20B8F1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D0156C-FF70-4685-98E8-EE6700D61A5B}" type="slidenum">
              <a:rPr lang="en-US" altLang="zh-TW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E306C368-AFCF-4DE7-83DC-757DE80B2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6524"/>
            <a:ext cx="9144000" cy="6584951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若望所載主耶穌基督的受難始末</a:t>
            </a:r>
            <a:r>
              <a:rPr lang="en-US" altLang="zh-TW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18:1-19:42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ourier New" panose="02070309020205020404" pitchFamily="49" charset="0"/>
              </a:rPr>
              <a:t>耶穌說完了這些話，就和門徒出去，到了克德龍溪的對岸，在那裏有一個園子，他和門徒便進去了。出賣他的猶達斯也知道那地方，因為耶穌同門徒曾屢次在那裏聚集。猶達斯便領了一隊兵和由司祭長及法利塞人派來的差役，帶着火把、燈籠與武器，來到那裏。耶穌既知道要臨到他身上的一切事，便上前去問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ourier New" panose="02070309020205020404" pitchFamily="49" charset="0"/>
              </a:rPr>
              <a:t>你們找誰？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ourier New" panose="02070309020205020404" pitchFamily="49" charset="0"/>
              </a:rPr>
              <a:t>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ourier New" panose="02070309020205020404" pitchFamily="49" charset="0"/>
            </a:endParaRPr>
          </a:p>
          <a:p>
            <a:pPr marL="0" indent="0" algn="just" eaLnBrk="1">
              <a:buFontTx/>
              <a:buNone/>
            </a:pP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Courier New" panose="02070309020205020404" pitchFamily="49" charset="0"/>
            </a:endParaRPr>
          </a:p>
        </p:txBody>
      </p:sp>
      <p:sp>
        <p:nvSpPr>
          <p:cNvPr id="10244" name="Text Box 3">
            <a:extLst>
              <a:ext uri="{FF2B5EF4-FFF2-40B4-BE49-F238E27FC236}">
                <a16:creationId xmlns:a16="http://schemas.microsoft.com/office/drawing/2014/main" id="{FAEBA4D2-5C91-4A11-BD43-7F52914D6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389" y="6284912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粗黑體" panose="020B0709000000000000" pitchFamily="49" charset="-120"/>
              </a:rPr>
              <a:t>1/21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8139</TotalTime>
  <Words>4773</Words>
  <Application>Microsoft Office PowerPoint</Application>
  <PresentationFormat>如螢幕大小 (4:3)</PresentationFormat>
  <Paragraphs>174</Paragraphs>
  <Slides>47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59" baseType="lpstr">
      <vt:lpstr>金梅毛顏楷</vt:lpstr>
      <vt:lpstr>華康中黑體</vt:lpstr>
      <vt:lpstr>華康勘亭流(P)</vt:lpstr>
      <vt:lpstr>華康粗黑體</vt:lpstr>
      <vt:lpstr>華康儷中黑</vt:lpstr>
      <vt:lpstr>華康儷中黑(P)</vt:lpstr>
      <vt:lpstr>新細明體</vt:lpstr>
      <vt:lpstr>標楷體</vt:lpstr>
      <vt:lpstr>Arial</vt:lpstr>
      <vt:lpstr>Courier New</vt:lpstr>
      <vt:lpstr>Times New Roman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739</cp:revision>
  <cp:lastPrinted>2018-03-20T04:32:55Z</cp:lastPrinted>
  <dcterms:created xsi:type="dcterms:W3CDTF">2006-09-26T01:05:23Z</dcterms:created>
  <dcterms:modified xsi:type="dcterms:W3CDTF">2024-03-16T10:07:52Z</dcterms:modified>
</cp:coreProperties>
</file>